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4"/>
  </p:notesMasterIdLst>
  <p:sldIdLst>
    <p:sldId id="257" r:id="rId2"/>
    <p:sldId id="256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71" autoAdjust="0"/>
  </p:normalViewPr>
  <p:slideViewPr>
    <p:cSldViewPr>
      <p:cViewPr varScale="1">
        <p:scale>
          <a:sx n="74" d="100"/>
          <a:sy n="74" d="100"/>
        </p:scale>
        <p:origin x="-10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BE99B-D8F8-4086-A134-5D9C14047B57}" type="datetimeFigureOut">
              <a:rPr lang="hr-HR" smtClean="0"/>
              <a:pPr/>
              <a:t>12.11.2012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0A818-2A65-4F9B-9DF7-5E324897DCAC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016659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0A818-2A65-4F9B-9DF7-5E324897DCAC}" type="slidenum">
              <a:rPr lang="hr-HR" smtClean="0"/>
              <a:pPr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278999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987E-D6F8-44A0-AF5F-3B7374C0A7B8}" type="datetimeFigureOut">
              <a:rPr lang="hr-HR" smtClean="0"/>
              <a:pPr/>
              <a:t>12.11.2012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BA192-8E71-42F4-BA9E-892768833DB5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987E-D6F8-44A0-AF5F-3B7374C0A7B8}" type="datetimeFigureOut">
              <a:rPr lang="hr-HR" smtClean="0"/>
              <a:pPr/>
              <a:t>12.11.2012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BA192-8E71-42F4-BA9E-892768833DB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987E-D6F8-44A0-AF5F-3B7374C0A7B8}" type="datetimeFigureOut">
              <a:rPr lang="hr-HR" smtClean="0"/>
              <a:pPr/>
              <a:t>12.11.2012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BA192-8E71-42F4-BA9E-892768833DB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987E-D6F8-44A0-AF5F-3B7374C0A7B8}" type="datetimeFigureOut">
              <a:rPr lang="hr-HR" smtClean="0"/>
              <a:pPr/>
              <a:t>12.11.2012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BA192-8E71-42F4-BA9E-892768833DB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987E-D6F8-44A0-AF5F-3B7374C0A7B8}" type="datetimeFigureOut">
              <a:rPr lang="hr-HR" smtClean="0"/>
              <a:pPr/>
              <a:t>12.11.2012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E4BA192-8E71-42F4-BA9E-892768833DB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987E-D6F8-44A0-AF5F-3B7374C0A7B8}" type="datetimeFigureOut">
              <a:rPr lang="hr-HR" smtClean="0"/>
              <a:pPr/>
              <a:t>12.11.2012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BA192-8E71-42F4-BA9E-892768833DB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987E-D6F8-44A0-AF5F-3B7374C0A7B8}" type="datetimeFigureOut">
              <a:rPr lang="hr-HR" smtClean="0"/>
              <a:pPr/>
              <a:t>12.11.2012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BA192-8E71-42F4-BA9E-892768833DB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987E-D6F8-44A0-AF5F-3B7374C0A7B8}" type="datetimeFigureOut">
              <a:rPr lang="hr-HR" smtClean="0"/>
              <a:pPr/>
              <a:t>12.11.2012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BA192-8E71-42F4-BA9E-892768833DB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987E-D6F8-44A0-AF5F-3B7374C0A7B8}" type="datetimeFigureOut">
              <a:rPr lang="hr-HR" smtClean="0"/>
              <a:pPr/>
              <a:t>12.11.2012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BA192-8E71-42F4-BA9E-892768833DB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987E-D6F8-44A0-AF5F-3B7374C0A7B8}" type="datetimeFigureOut">
              <a:rPr lang="hr-HR" smtClean="0"/>
              <a:pPr/>
              <a:t>12.11.2012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BA192-8E71-42F4-BA9E-892768833DB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987E-D6F8-44A0-AF5F-3B7374C0A7B8}" type="datetimeFigureOut">
              <a:rPr lang="hr-HR" smtClean="0"/>
              <a:pPr/>
              <a:t>12.11.2012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BA192-8E71-42F4-BA9E-892768833DB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FD2987E-D6F8-44A0-AF5F-3B7374C0A7B8}" type="datetimeFigureOut">
              <a:rPr lang="hr-HR" smtClean="0"/>
              <a:pPr/>
              <a:t>12.11.2012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E4BA192-8E71-42F4-BA9E-892768833DB5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72" y="1857364"/>
            <a:ext cx="3925916" cy="714387"/>
          </a:xfrm>
        </p:spPr>
        <p:txBody>
          <a:bodyPr>
            <a:normAutofit/>
          </a:bodyPr>
          <a:lstStyle/>
          <a:p>
            <a:pPr algn="ctr"/>
            <a:r>
              <a:rPr lang="hr-HR" sz="1400" dirty="0" smtClean="0"/>
              <a:t>Mateo jurčević i marija </a:t>
            </a:r>
            <a:r>
              <a:rPr lang="hr-HR" sz="1400" dirty="0" err="1" smtClean="0"/>
              <a:t>pavlić</a:t>
            </a:r>
            <a:r>
              <a:rPr lang="hr-HR" sz="1400" dirty="0" smtClean="0"/>
              <a:t> – dječji gradonačelnici</a:t>
            </a:r>
            <a:endParaRPr lang="hr-HR" sz="1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3438" y="1857364"/>
            <a:ext cx="4041775" cy="750887"/>
          </a:xfrm>
        </p:spPr>
        <p:txBody>
          <a:bodyPr>
            <a:normAutofit/>
          </a:bodyPr>
          <a:lstStyle/>
          <a:p>
            <a:r>
              <a:rPr lang="hr-HR" sz="1400" dirty="0" smtClean="0">
                <a:latin typeface="Times New Roman" pitchFamily="18" charset="0"/>
                <a:cs typeface="Times New Roman" pitchFamily="18" charset="0"/>
              </a:rPr>
              <a:t>Dječji vijećnici na </a:t>
            </a:r>
            <a:r>
              <a:rPr lang="hr-HR" sz="1400" dirty="0" err="1" smtClean="0">
                <a:latin typeface="Times New Roman" pitchFamily="18" charset="0"/>
                <a:cs typeface="Times New Roman" pitchFamily="18" charset="0"/>
              </a:rPr>
              <a:t>konstituirajućoj</a:t>
            </a:r>
            <a:r>
              <a:rPr lang="hr-HR" sz="1400" dirty="0" smtClean="0">
                <a:latin typeface="Times New Roman" pitchFamily="18" charset="0"/>
                <a:cs typeface="Times New Roman" pitchFamily="18" charset="0"/>
              </a:rPr>
              <a:t> sjednici</a:t>
            </a:r>
            <a:endParaRPr lang="hr-HR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729111"/>
            <a:ext cx="4040188" cy="3030141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5" y="2728516"/>
            <a:ext cx="4041775" cy="3031331"/>
          </a:xfr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428760"/>
          </a:xfrm>
        </p:spPr>
        <p:txBody>
          <a:bodyPr>
            <a:normAutofit fontScale="90000"/>
          </a:bodyPr>
          <a:lstStyle/>
          <a:p>
            <a:r>
              <a:rPr lang="hr-HR" dirty="0"/>
              <a:t>2. saziv Dječjeg vijeća Grada       Omiša</a:t>
            </a:r>
            <a:br>
              <a:rPr lang="hr-HR" dirty="0"/>
            </a:br>
            <a:r>
              <a:rPr lang="hr-HR" dirty="0"/>
              <a:t>studeni 2010.-studeni </a:t>
            </a:r>
            <a:r>
              <a:rPr lang="hr-HR" dirty="0" smtClean="0"/>
              <a:t>2012.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7322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667584"/>
          </a:xfrm>
        </p:spPr>
        <p:txBody>
          <a:bodyPr>
            <a:noAutofit/>
          </a:bodyPr>
          <a:lstStyle/>
          <a:p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Betlehemsko svjetlo gorjelo je još dugo u našim srcima, a predsjednik Gradskog poglavarstva dr. Zvonko </a:t>
            </a:r>
            <a:r>
              <a:rPr lang="hr-HR" sz="2400" dirty="0" err="1" smtClean="0">
                <a:latin typeface="Times New Roman" pitchFamily="18" charset="0"/>
                <a:cs typeface="Times New Roman" pitchFamily="18" charset="0"/>
              </a:rPr>
              <a:t>Močić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 nije skrivao svoje oduševljenje te je istaknuo požrtvovan rad članova Društva „Naša djeca”.</a:t>
            </a:r>
            <a:endParaRPr lang="hr-H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6723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779686"/>
          </a:xfrm>
        </p:spPr>
        <p:txBody>
          <a:bodyPr/>
          <a:lstStyle/>
          <a:p>
            <a:r>
              <a:rPr lang="hr-HR" dirty="0" smtClean="0"/>
              <a:t>Akcija „Grad koji voli djecu”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1000108"/>
            <a:ext cx="8291264" cy="1714512"/>
          </a:xfrm>
        </p:spPr>
        <p:txBody>
          <a:bodyPr>
            <a:noAutofit/>
          </a:bodyPr>
          <a:lstStyle/>
          <a:p>
            <a:pPr algn="ctr"/>
            <a:r>
              <a:rPr lang="vi-VN" sz="1600" dirty="0"/>
              <a:t>Partner u ovom projektu nam je Policijska postaja Omiš s čijim smo djelatnicima u siječnju prošle godine započeli rad. Najprije smo odradili nekoliko radionica vezanih za provođenje slobodnog vremena gdje smo zaključili da su djeca često bez nadzora te da na jednostavan način u nekim trgovinama i kafićima mogu kupiti i konzumirati alkohol, a također im je  u „kvartovskim“ kladionicama dozvoljeno </a:t>
            </a:r>
            <a:r>
              <a:rPr lang="vi-VN" sz="1600" dirty="0" smtClean="0"/>
              <a:t>klađenje</a:t>
            </a:r>
            <a:r>
              <a:rPr lang="hr-HR" sz="1600" dirty="0" smtClean="0"/>
              <a:t>.</a:t>
            </a:r>
            <a:endParaRPr lang="hr-HR" sz="1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996952"/>
            <a:ext cx="4040188" cy="3030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2996952"/>
            <a:ext cx="4041775" cy="3031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44126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931814"/>
          </a:xfrm>
        </p:spPr>
        <p:txBody>
          <a:bodyPr>
            <a:normAutofit/>
          </a:bodyPr>
          <a:lstStyle/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Dječji vijećnici su osmislili izgled naljepnica koje su prikazivale sretan Omiš, zatim smo ih tiskali i u akcijama – patrolama smo ulazili u sve trgovine, kafiće i kladionice.</a:t>
            </a:r>
            <a:endParaRPr lang="hr-H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729111"/>
            <a:ext cx="4040188" cy="3030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5" y="2728516"/>
            <a:ext cx="4041775" cy="3031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57405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571480"/>
            <a:ext cx="8291264" cy="1785950"/>
          </a:xfrm>
        </p:spPr>
        <p:txBody>
          <a:bodyPr>
            <a:noAutofit/>
          </a:bodyPr>
          <a:lstStyle/>
          <a:p>
            <a:pPr algn="ctr"/>
            <a:r>
              <a:rPr lang="hr-HR" dirty="0">
                <a:latin typeface="Times New Roman" pitchFamily="18" charset="0"/>
                <a:cs typeface="Times New Roman" pitchFamily="18" charset="0"/>
              </a:rPr>
              <a:t>Djeca su u svakom tom objektu ostavila naljepnicu s nazivom našeg projekta i poticajnom 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rečenicom</a:t>
            </a:r>
          </a:p>
          <a:p>
            <a:pPr algn="ctr"/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>
                <a:latin typeface="Times New Roman" pitchFamily="18" charset="0"/>
                <a:cs typeface="Times New Roman" pitchFamily="18" charset="0"/>
              </a:rPr>
              <a:t>„Hvala vam što čuvate naše djetinjstvo“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729111"/>
            <a:ext cx="4040188" cy="3030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5" y="2728516"/>
            <a:ext cx="4041775" cy="3031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35919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785950"/>
          </a:xfrm>
        </p:spPr>
        <p:txBody>
          <a:bodyPr>
            <a:normAutofit fontScale="90000"/>
          </a:bodyPr>
          <a:lstStyle/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dirty="0">
                <a:latin typeface="Times New Roman" pitchFamily="18" charset="0"/>
                <a:cs typeface="Times New Roman" pitchFamily="18" charset="0"/>
              </a:rPr>
              <a:t>Reakcije 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odraslih bile su </a:t>
            </a:r>
            <a:r>
              <a:rPr lang="hr-HR" sz="2800" dirty="0">
                <a:latin typeface="Times New Roman" pitchFamily="18" charset="0"/>
                <a:cs typeface="Times New Roman" pitchFamily="18" charset="0"/>
              </a:rPr>
              <a:t>jako pozitivne, nažalost, neki su nam priznali da o tome uopće nisu razmišljali i dali nam obećanje da će raditi u skladu s moralnim i pravnim 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zakonom.</a:t>
            </a:r>
            <a:endParaRPr lang="hr-H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xmlns="" val="27750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214446"/>
          </a:xfrm>
        </p:spPr>
        <p:txBody>
          <a:bodyPr>
            <a:normAutofit/>
          </a:bodyPr>
          <a:lstStyle/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Televizija Jadran snimila je i reportažu o našoj akciji na što smo jako ponosni.</a:t>
            </a:r>
            <a:endParaRPr lang="hr-H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xmlns="" val="114266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Tiskali smo i plakate preko kojih smo željeli što više savjesnih građana uključiti u našu akciju i time pokazati da zajedno možemo promijeniti život djece našega grada.</a:t>
            </a:r>
            <a:endParaRPr lang="hr-H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8951" y="1600200"/>
            <a:ext cx="3117097" cy="4525963"/>
          </a:xfrm>
        </p:spPr>
      </p:pic>
    </p:spTree>
    <p:extLst>
      <p:ext uri="{BB962C8B-B14F-4D97-AF65-F5344CB8AC3E}">
        <p14:creationId xmlns:p14="http://schemas.microsoft.com/office/powerpoint/2010/main" xmlns="" val="93056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Marija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Pavlić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i Mateo Jurčević izvijestili su na sjednici Izvršnog odbora Društva „Naša djeca” o tijeku naše akcije i rezultatima koje želimo postići.</a:t>
            </a:r>
            <a:endParaRPr lang="hr-H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xmlns="" val="203017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Sudjelovali smo u organizaciji i provedbi 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Rolobiciklijade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xmlns="" val="89220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Svake godine sudjeluje sve veći broj djece, a ove su se godine s nama zabavljali i Vatrogasci, </a:t>
            </a:r>
            <a:r>
              <a:rPr lang="hr-HR" sz="28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itna pomoć, Crveni križ, Policija i Omiški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bikeri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hr-H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47453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hr-H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Roditelji i uzvanici daju podršku dječjim vijećnicima u dvogodišnjem radu kojeg s nestrpljenjem iščekuju.</a:t>
            </a:r>
            <a:endParaRPr lang="hr-HR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585" y="2350265"/>
            <a:ext cx="4035829" cy="302583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9585" y="2350265"/>
            <a:ext cx="4035829" cy="3025833"/>
          </a:xfrm>
        </p:spPr>
      </p:pic>
    </p:spTree>
    <p:extLst>
      <p:ext uri="{BB962C8B-B14F-4D97-AF65-F5344CB8AC3E}">
        <p14:creationId xmlns:p14="http://schemas.microsoft.com/office/powerpoint/2010/main" xmlns="" val="40178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2000264"/>
          </a:xfrm>
        </p:spPr>
        <p:txBody>
          <a:bodyPr>
            <a:norm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Društvo „Naša djeca“ i Dječje gradsko vijeće iz Omiša sudjelovalo je povodom Međunarodnog dana mira, 21. rujna 2012.g. u nacionalnoj kampanji Hrvatska volontira. </a:t>
            </a:r>
            <a:endParaRPr lang="hr-H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729111"/>
            <a:ext cx="4040188" cy="3030141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5" y="2728516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xmlns="" val="107543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2286016"/>
          </a:xfrm>
        </p:spPr>
        <p:txBody>
          <a:bodyPr>
            <a:normAutofit fontScale="90000"/>
          </a:bodyPr>
          <a:lstStyle/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hr-HR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Proveli smo </a:t>
            </a:r>
            <a:r>
              <a:rPr lang="hr-HR" sz="2800" dirty="0">
                <a:latin typeface="Times New Roman" pitchFamily="18" charset="0"/>
                <a:cs typeface="Times New Roman" pitchFamily="18" charset="0"/>
              </a:rPr>
              <a:t>akciju pod nazivom „Bajke putuju srcem od djece djeci“. 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Prezentirali smo </a:t>
            </a:r>
            <a:r>
              <a:rPr lang="hr-HR" sz="2800" dirty="0">
                <a:latin typeface="Times New Roman" pitchFamily="18" charset="0"/>
                <a:cs typeface="Times New Roman" pitchFamily="18" charset="0"/>
              </a:rPr>
              <a:t>djeci  u 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dječjim </a:t>
            </a:r>
            <a:r>
              <a:rPr lang="hr-HR" sz="2800" dirty="0">
                <a:latin typeface="Times New Roman" pitchFamily="18" charset="0"/>
                <a:cs typeface="Times New Roman" pitchFamily="18" charset="0"/>
              </a:rPr>
              <a:t>vrtićima „Galeb“, „Pčelica“ i „Potočić“ bajke na drugačiji način, čitajući i glumeći likove iz priča koje potiču mir, dobrotu, razumijevanje.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2643182"/>
            <a:ext cx="4038600" cy="302895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4876" y="2643182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xmlns="" val="51511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Dječji tjedan 1.-8. listopada 2012.</a:t>
            </a:r>
            <a:br>
              <a:rPr lang="hr-HR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podizanje zastave, oslikavanje Borića, izložba dječjih radova</a:t>
            </a:r>
            <a:endParaRPr lang="hr-H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348880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96728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 fontScale="90000"/>
          </a:bodyPr>
          <a:lstStyle/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Dan igara na Velikoj plaži okupio je veliki broj djece i odraslih koji su uživali u glazbenim stolicama, potezanju konopa, gađanju u metu, skakanju u vrećama…</a:t>
            </a:r>
            <a:endParaRPr lang="hr-H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xmlns="" val="174464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1453270"/>
          </a:xfrm>
        </p:spPr>
        <p:txBody>
          <a:bodyPr>
            <a:normAutofit/>
          </a:bodyPr>
          <a:lstStyle/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Tijekom Dječjeg tjedna organizirali smo i radionicu „Biti volonter” koju su vodile stručne osobe iz Volonterskog centra Udruge Mi iz Splita.</a:t>
            </a:r>
            <a:endParaRPr lang="hr-H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xmlns="" val="233467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 fontScale="90000"/>
          </a:bodyPr>
          <a:lstStyle/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Na radionici su osim dječjih vijećnika sudjelovali i predstavnici iz svih sedmih i osmih razreda naših osnovnih škola – „Josip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Pupačić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” Omiš, PŠ Kučiće, „1. listopada 1942.”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Čišla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, PŠ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Kostanje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, „Gornja Poljica”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Srijane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hr-H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438" y="2357430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87684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357322"/>
          </a:xfrm>
        </p:spPr>
        <p:txBody>
          <a:bodyPr>
            <a:normAutofit fontScale="90000"/>
          </a:bodyPr>
          <a:lstStyle/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Sudjelovali smo na Međunarodnoj konferenciji „Dijete u gradu” u Zagrebu gdje smo prezentirali svoj projekt „Grad koji voli djecu”.</a:t>
            </a:r>
            <a:endParaRPr lang="hr-H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xmlns="" val="127363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/>
          </a:bodyPr>
          <a:lstStyle/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Imali smo čast upoznati potpredsjednicu Vlade RH i ministricu obitelji Milanku Opačić, a fotografirali smo se i s predsjednikovom izaslanicom.</a:t>
            </a:r>
            <a:endParaRPr lang="hr-H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xmlns="" val="26941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525848"/>
          </a:xfrm>
        </p:spPr>
        <p:txBody>
          <a:bodyPr>
            <a:normAutofit fontScale="90000"/>
          </a:bodyPr>
          <a:lstStyle/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Predstavnice našeg DGV-a aktivno su sudjelovale i na radionicama koje su tom prigodom bile organizirane u OŠ „Izidora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Kršnjavoga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” u Zagrebu, a dale su i izjave za Hrvatsku televiziju</a:t>
            </a:r>
            <a:endParaRPr lang="hr-H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786" y="1857364"/>
            <a:ext cx="3394472" cy="4525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752" y="1857364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xmlns="" val="82643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>
            <a:normAutofit/>
          </a:bodyPr>
          <a:lstStyle/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Uspjeli smo pronaći malo vremena i za obilazak našega glavnoga grada.</a:t>
            </a:r>
            <a:endParaRPr lang="hr-H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xmlns="" val="180213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1143000"/>
          </a:xfrm>
        </p:spPr>
        <p:txBody>
          <a:bodyPr>
            <a:normAutofit/>
          </a:bodyPr>
          <a:lstStyle/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Na našim radionicama, sjednicama, druženjima, akcijama…uvijek je veselo i zabavno.</a:t>
            </a:r>
            <a:endParaRPr lang="hr-H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xmlns="" val="26812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Naša zagrebačka sjećanja…</a:t>
            </a:r>
            <a:endParaRPr lang="hr-H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14235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Posjetili smo i Ured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Unicef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-a u Zagrebu koji je na svih ostavio poseban dojam, a naše cure su tada odlučile što će biti kada odrastu.</a:t>
            </a:r>
            <a:endParaRPr lang="hr-H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516981"/>
            <a:ext cx="4038600" cy="269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2516981"/>
            <a:ext cx="4038600" cy="269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98040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Draga djeco, Društvo „Naša djeca” i Dječje vijeće Grada Omiša postoje jer želimo da djeca ne zaborave sanjati!</a:t>
            </a:r>
            <a:endParaRPr lang="hr-HR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1772816"/>
            <a:ext cx="3838575" cy="3838575"/>
          </a:xfrm>
        </p:spPr>
      </p:pic>
      <p:sp>
        <p:nvSpPr>
          <p:cNvPr id="6" name="TextBox 5"/>
          <p:cNvSpPr txBox="1"/>
          <p:nvPr/>
        </p:nvSpPr>
        <p:spPr>
          <a:xfrm>
            <a:off x="5652120" y="5661248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Prezentaciju pripremila: Ivana Vlahović, prof.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74009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7286676" cy="1857388"/>
          </a:xfrm>
        </p:spPr>
        <p:txBody>
          <a:bodyPr>
            <a:noAutofit/>
          </a:bodyPr>
          <a:lstStyle/>
          <a:p>
            <a:r>
              <a:rPr lang="hr-HR" sz="36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hr-HR" sz="3600" dirty="0" smtClean="0">
                <a:latin typeface="Times New Roman" pitchFamily="18" charset="0"/>
                <a:cs typeface="Times New Roman" pitchFamily="18" charset="0"/>
              </a:rPr>
              <a:t>osjetili smo Ured dječje pravobraniteljice u Splitu i najviše raspravljali o vršnjačkom nasilju.</a:t>
            </a:r>
            <a:endParaRPr lang="hr-HR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729111"/>
            <a:ext cx="4040188" cy="3030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5" y="2728516"/>
            <a:ext cx="4041775" cy="3031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6045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71480"/>
            <a:ext cx="8229600" cy="1785950"/>
          </a:xfrm>
        </p:spPr>
        <p:txBody>
          <a:bodyPr>
            <a:noAutofit/>
          </a:bodyPr>
          <a:lstStyle/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Dječji vijećnici dobili su odgovore na postavljena pitanja, a predstojnica Ureda prof. Ana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Pezo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potaknula ih je u njihovom nastojanju da oni budu promicatelji pozitivnih vrijednosti među djecom</a:t>
            </a:r>
            <a:r>
              <a:rPr lang="hr-HR" sz="2800" b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hr-HR" sz="28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0044608" y="1628800"/>
            <a:ext cx="4041775" cy="750887"/>
          </a:xfrm>
        </p:spPr>
        <p:txBody>
          <a:bodyPr/>
          <a:lstStyle/>
          <a:p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729111"/>
            <a:ext cx="4040188" cy="3030141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5" y="2728516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xmlns="" val="390678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 fontScale="90000"/>
          </a:bodyPr>
          <a:lstStyle/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U Gradskoj knjižnici „Marko Marulić” u Splitu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nazočili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smo predavanju koje je organiziralo Društvo „Naša djeca” Split, na kojem smo od vrhunskih stručnjaka mogli nešto više saznati o najvažnijim problemima koji muče djecu.</a:t>
            </a:r>
            <a:endParaRPr lang="hr-H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xmlns="" val="15637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 fontScale="90000"/>
          </a:bodyPr>
          <a:lstStyle/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Svake godine u svibnju organiziramo natječaj „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Naj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dječje djelo”, povodom Dana grada – Sv. Ivana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Nepomuka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,  u kojem promičemo humanitarni i volonterski rad među djecom.</a:t>
            </a:r>
            <a:endParaRPr lang="hr-H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1916832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xmlns="" val="236137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Vijećnici su na kreativnim radionicama izrađivali božićne ukrase i pripremali se za Dječji advent.</a:t>
            </a:r>
            <a:endParaRPr lang="hr-H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400314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91857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Ilirsko sjemenište bilo je pretijesno za svu djecu, roditelje, bake i djedove koji su se veselili s nama na Dječjem adventu.</a:t>
            </a:r>
            <a:endParaRPr lang="hr-H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85294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209</TotalTime>
  <Words>794</Words>
  <Application>Microsoft Office PowerPoint</Application>
  <PresentationFormat>Prikaz na zaslonu (4:3)</PresentationFormat>
  <Paragraphs>39</Paragraphs>
  <Slides>32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32</vt:i4>
      </vt:variant>
    </vt:vector>
  </HeadingPairs>
  <TitlesOfParts>
    <vt:vector size="33" baseType="lpstr">
      <vt:lpstr>Apex</vt:lpstr>
      <vt:lpstr>2. saziv Dječjeg vijeća Grada       Omiša studeni 2010.-studeni 2012.</vt:lpstr>
      <vt:lpstr>Roditelji i uzvanici daju podršku dječjim vijećnicima u dvogodišnjem radu kojeg s nestrpljenjem iščekuju.</vt:lpstr>
      <vt:lpstr>Na našim radionicama, sjednicama, druženjima, akcijama…uvijek je veselo i zabavno.</vt:lpstr>
      <vt:lpstr>Posjetili smo Ured dječje pravobraniteljice u Splitu i najviše raspravljali o vršnjačkom nasilju.</vt:lpstr>
      <vt:lpstr>Dječji vijećnici dobili su odgovore na postavljena pitanja, a predstojnica Ureda prof. Ana Pezo potaknula ih je u njihovom nastojanju da oni budu promicatelji pozitivnih vrijednosti među djecom.</vt:lpstr>
      <vt:lpstr>U Gradskoj knjižnici „Marko Marulić” u Splitu nazočili smo predavanju koje je organiziralo Društvo „Naša djeca” Split, na kojem smo od vrhunskih stručnjaka mogli nešto više saznati o najvažnijim problemima koji muče djecu.</vt:lpstr>
      <vt:lpstr>Svake godine u svibnju organiziramo natječaj „Naj dječje djelo”, povodom Dana grada – Sv. Ivana Nepomuka,  u kojem promičemo humanitarni i volonterski rad među djecom.</vt:lpstr>
      <vt:lpstr>Vijećnici su na kreativnim radionicama izrađivali božićne ukrase i pripremali se za Dječji advent.</vt:lpstr>
      <vt:lpstr>Ilirsko sjemenište bilo je pretijesno za svu djecu, roditelje, bake i djedove koji su se veselili s nama na Dječjem adventu.</vt:lpstr>
      <vt:lpstr>Betlehemsko svjetlo gorjelo je još dugo u našim srcima, a predsjednik Gradskog poglavarstva dr. Zvonko Močić  nije skrivao svoje oduševljenje te je istaknuo požrtvovan rad članova Društva „Naša djeca”.</vt:lpstr>
      <vt:lpstr>Akcija „Grad koji voli djecu”</vt:lpstr>
      <vt:lpstr>Dječji vijećnici su osmislili izgled naljepnica koje su prikazivale sretan Omiš, zatim smo ih tiskali i u akcijama – patrolama smo ulazili u sve trgovine, kafiće i kladionice.</vt:lpstr>
      <vt:lpstr>Slajd 13</vt:lpstr>
      <vt:lpstr> Reakcije odraslih bile su jako pozitivne, nažalost, neki su nam priznali da o tome uopće nisu razmišljali i dali nam obećanje da će raditi u skladu s moralnim i pravnim zakonom.</vt:lpstr>
      <vt:lpstr>Televizija Jadran snimila je i reportažu o našoj akciji na što smo jako ponosni.</vt:lpstr>
      <vt:lpstr>Tiskali smo i plakate preko kojih smo željeli što više savjesnih građana uključiti u našu akciju i time pokazati da zajedno možemo promijeniti život djece našega grada.</vt:lpstr>
      <vt:lpstr>Marija Pavlić i Mateo Jurčević izvijestili su na sjednici Izvršnog odbora Društva „Naša djeca” o tijeku naše akcije i rezultatima koje želimo postići.</vt:lpstr>
      <vt:lpstr>Sudjelovali smo u organizaciji i provedbi Rolobiciklijade</vt:lpstr>
      <vt:lpstr>Svake godine sudjeluje sve veći broj djece, a ove su se godine s nama zabavljali i Vatrogasci, Hitna pomoć, Crveni križ, Policija i Omiški bikeri. </vt:lpstr>
      <vt:lpstr>Društvo „Naša djeca“ i Dječje gradsko vijeće iz Omiša sudjelovalo je povodom Međunarodnog dana mira, 21. rujna 2012.g. u nacionalnoj kampanji Hrvatska volontira. </vt:lpstr>
      <vt:lpstr> Proveli smo akciju pod nazivom „Bajke putuju srcem od djece djeci“. Prezentirali smo djeci  u dječjim vrtićima „Galeb“, „Pčelica“ i „Potočić“ bajke na drugačiji način, čitajući i glumeći likove iz priča koje potiču mir, dobrotu, razumijevanje.</vt:lpstr>
      <vt:lpstr>Dječji tjedan 1.-8. listopada 2012. podizanje zastave, oslikavanje Borića, izložba dječjih radova</vt:lpstr>
      <vt:lpstr>Dan igara na Velikoj plaži okupio je veliki broj djece i odraslih koji su uživali u glazbenim stolicama, potezanju konopa, gađanju u metu, skakanju u vrećama…</vt:lpstr>
      <vt:lpstr>Tijekom Dječjeg tjedna organizirali smo i radionicu „Biti volonter” koju su vodile stručne osobe iz Volonterskog centra Udruge Mi iz Splita.</vt:lpstr>
      <vt:lpstr>Na radionici su osim dječjih vijećnika sudjelovali i predstavnici iz svih sedmih i osmih razreda naših osnovnih škola – „Josip Pupačić” Omiš, PŠ Kučiće, „1. listopada 1942.” Čišla, PŠ Kostanje, „Gornja Poljica” Srijane.</vt:lpstr>
      <vt:lpstr>Sudjelovali smo na Međunarodnoj konferenciji „Dijete u gradu” u Zagrebu gdje smo prezentirali svoj projekt „Grad koji voli djecu”.</vt:lpstr>
      <vt:lpstr>Imali smo čast upoznati potpredsjednicu Vlade RH i ministricu obitelji Milanku Opačić, a fotografirali smo se i s predsjednikovom izaslanicom.</vt:lpstr>
      <vt:lpstr>Predstavnice našeg DGV-a aktivno su sudjelovale i na radionicama koje su tom prigodom bile organizirane u OŠ „Izidora Kršnjavoga” u Zagrebu, a dale su i izjave za Hrvatsku televiziju</vt:lpstr>
      <vt:lpstr>Uspjeli smo pronaći malo vremena i za obilazak našega glavnoga grada.</vt:lpstr>
      <vt:lpstr>Naša zagrebačka sjećanja…</vt:lpstr>
      <vt:lpstr>Posjetili smo i Ured Unicef-a u Zagrebu koji je na svih ostavio poseban dojam, a naše cure su tada odlučile što će biti kada odrastu.</vt:lpstr>
      <vt:lpstr>Draga djeco, Društvo „Naša djeca” i Dječje vijeće Grada Omiša postoje jer želimo da djeca ne zaborave sanjati!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saziv Dječjeg vijeća Grada       Omiša studeni 2010.-studeni 2012.</dc:title>
  <dc:creator>TT</dc:creator>
  <cp:lastModifiedBy> </cp:lastModifiedBy>
  <cp:revision>20</cp:revision>
  <dcterms:created xsi:type="dcterms:W3CDTF">2012-11-11T17:37:21Z</dcterms:created>
  <dcterms:modified xsi:type="dcterms:W3CDTF">2012-11-12T08:54:49Z</dcterms:modified>
</cp:coreProperties>
</file>